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1013"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71F009-78F8-0240-8FA2-28490A06E439}"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E1683-BE5D-EA4C-80E4-1D4EE466D69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71F009-78F8-0240-8FA2-28490A06E439}"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E1683-BE5D-EA4C-80E4-1D4EE466D6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71F009-78F8-0240-8FA2-28490A06E439}"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E1683-BE5D-EA4C-80E4-1D4EE466D6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71F009-78F8-0240-8FA2-28490A06E439}"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E1683-BE5D-EA4C-80E4-1D4EE466D6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71F009-78F8-0240-8FA2-28490A06E439}"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E1683-BE5D-EA4C-80E4-1D4EE466D69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71F009-78F8-0240-8FA2-28490A06E439}"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E1683-BE5D-EA4C-80E4-1D4EE466D69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71F009-78F8-0240-8FA2-28490A06E439}" type="datetimeFigureOut">
              <a:rPr lang="en-US" smtClean="0"/>
              <a:t>4/19/2022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DE1683-BE5D-EA4C-80E4-1D4EE466D6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71F009-78F8-0240-8FA2-28490A06E439}" type="datetimeFigureOut">
              <a:rPr lang="en-US" smtClean="0"/>
              <a:t>4/19/2022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DE1683-BE5D-EA4C-80E4-1D4EE466D6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71F009-78F8-0240-8FA2-28490A06E439}" type="datetimeFigureOut">
              <a:rPr lang="en-US" smtClean="0"/>
              <a:t>4/19/2022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DE1683-BE5D-EA4C-80E4-1D4EE466D6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71F009-78F8-0240-8FA2-28490A06E439}"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E1683-BE5D-EA4C-80E4-1D4EE466D69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71F009-78F8-0240-8FA2-28490A06E439}"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E1683-BE5D-EA4C-80E4-1D4EE466D69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NewPPT_MUSC.jpg"/>
          <p:cNvPicPr>
            <a:picLocks noChangeAspect="1"/>
          </p:cNvPicPr>
          <p:nvPr/>
        </p:nvPicPr>
        <p:blipFill>
          <a:blip r:embed="rId13"/>
          <a:srcRect t="2942"/>
          <a:stretch>
            <a:fillRect/>
          </a:stretch>
        </p:blipFill>
        <p:spPr>
          <a:xfrm>
            <a:off x="-2535" y="1"/>
            <a:ext cx="9154140" cy="6865606"/>
          </a:xfrm>
          <a:prstGeom prst="rect">
            <a:avLst/>
          </a:prstGeom>
        </p:spPr>
      </p:pic>
      <p:sp>
        <p:nvSpPr>
          <p:cNvPr id="2" name="Title Placeholder 1"/>
          <p:cNvSpPr>
            <a:spLocks noGrp="1"/>
          </p:cNvSpPr>
          <p:nvPr>
            <p:ph type="title"/>
          </p:nvPr>
        </p:nvSpPr>
        <p:spPr>
          <a:xfrm>
            <a:off x="457200" y="274638"/>
            <a:ext cx="7680095"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80095"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550621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71F009-78F8-0240-8FA2-28490A06E439}" type="datetimeFigureOut">
              <a:rPr lang="en-US" smtClean="0"/>
              <a:t>4/19/2022</a:t>
            </a:fld>
            <a:endParaRPr lang="en-US"/>
          </a:p>
        </p:txBody>
      </p:sp>
      <p:sp>
        <p:nvSpPr>
          <p:cNvPr id="5" name="Footer Placeholder 4"/>
          <p:cNvSpPr>
            <a:spLocks noGrp="1"/>
          </p:cNvSpPr>
          <p:nvPr>
            <p:ph type="ftr" sz="quarter" idx="3"/>
          </p:nvPr>
        </p:nvSpPr>
        <p:spPr>
          <a:xfrm>
            <a:off x="3124200" y="550621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66138" y="550621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DE1683-BE5D-EA4C-80E4-1D4EE466D6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hhs.gov/ohrp/regulations-and-policy/guidance/reviewing-unanticipated-problems/index.html#Q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research.musc.edu/resources/ori/irb-contact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academicdepartments.musc.edu/research/ori/irb/HRPP/HRPP%20Guide%20Section%204.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a:t>
            </a:r>
          </a:p>
        </p:txBody>
      </p:sp>
      <p:sp>
        <p:nvSpPr>
          <p:cNvPr id="3" name="Rectangle 2"/>
          <p:cNvSpPr/>
          <p:nvPr/>
        </p:nvSpPr>
        <p:spPr>
          <a:xfrm>
            <a:off x="685799" y="2013228"/>
            <a:ext cx="7308273" cy="221599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black"/>
                </a:solidFill>
                <a:effectLst/>
                <a:uLnTx/>
                <a:uFillTx/>
                <a:ea typeface="+mj-ea"/>
                <a:cs typeface="+mj-cs"/>
              </a:rPr>
              <a:t>Unanticipated Problems Involving Risks to Subjects or Others (UPIRSO)</a:t>
            </a:r>
            <a:br>
              <a:rPr kumimoji="0" lang="en-US" sz="4000" b="0" i="0" u="none" strike="noStrike" kern="0" cap="none" spc="0" normalizeH="0" baseline="0" noProof="0" dirty="0">
                <a:ln>
                  <a:noFill/>
                </a:ln>
                <a:solidFill>
                  <a:prstClr val="black"/>
                </a:solidFill>
                <a:effectLst/>
                <a:uLnTx/>
                <a:uFillTx/>
                <a:ea typeface="+mj-ea"/>
                <a:cs typeface="+mj-cs"/>
              </a:rPr>
            </a:br>
            <a:endParaRPr kumimoji="0" lang="en-US" sz="1800" b="0" i="0" u="none" strike="noStrike" kern="0" cap="none" spc="0" normalizeH="0" baseline="0" noProof="0" dirty="0">
              <a:ln>
                <a:noFill/>
              </a:ln>
              <a:solidFill>
                <a:sysClr val="windowText" lastClr="000000"/>
              </a:solidFill>
              <a:effectLst/>
              <a:uLnTx/>
              <a:uFillTx/>
            </a:endParaRPr>
          </a:p>
        </p:txBody>
      </p:sp>
      <p:pic>
        <p:nvPicPr>
          <p:cNvPr id="1026" name="Picture 2" descr="\\ha\home9\goretzka\Desktop\Full_Accreditation_Seal_Colo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54680" y="3600450"/>
            <a:ext cx="2057400" cy="1943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Key Points</a:t>
            </a:r>
          </a:p>
        </p:txBody>
      </p:sp>
      <p:sp>
        <p:nvSpPr>
          <p:cNvPr id="3" name="Content Placeholder 2"/>
          <p:cNvSpPr>
            <a:spLocks noGrp="1"/>
          </p:cNvSpPr>
          <p:nvPr>
            <p:ph idx="1"/>
          </p:nvPr>
        </p:nvSpPr>
        <p:spPr/>
        <p:txBody>
          <a:bodyPr/>
          <a:lstStyle/>
          <a:p>
            <a:r>
              <a:rPr lang="en-US" sz="2800" dirty="0"/>
              <a:t>The vast majority of adverse events occurring in human subjects research are not unanticipated problems</a:t>
            </a:r>
          </a:p>
          <a:p>
            <a:r>
              <a:rPr lang="en-US" sz="2800" dirty="0"/>
              <a:t>A small </a:t>
            </a:r>
            <a:r>
              <a:rPr lang="en-US" sz="2800"/>
              <a:t>proportion of </a:t>
            </a:r>
            <a:r>
              <a:rPr lang="en-US" sz="2800" dirty="0"/>
              <a:t>adverse events are unanticipated problems</a:t>
            </a:r>
          </a:p>
          <a:p>
            <a:r>
              <a:rPr lang="en-US" sz="2800" dirty="0"/>
              <a:t>Unanticipated problems include other incidents, experiences, and outcomes that are not adverse events.</a:t>
            </a:r>
          </a:p>
          <a:p>
            <a:endParaRPr lang="en-US" dirty="0"/>
          </a:p>
        </p:txBody>
      </p:sp>
    </p:spTree>
    <p:extLst>
      <p:ext uri="{BB962C8B-B14F-4D97-AF65-F5344CB8AC3E}">
        <p14:creationId xmlns:p14="http://schemas.microsoft.com/office/powerpoint/2010/main" val="1138142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u="sng" dirty="0"/>
              <a:t>Examples</a:t>
            </a:r>
          </a:p>
          <a:p>
            <a:pPr marL="0" indent="0" algn="ctr">
              <a:buNone/>
            </a:pPr>
            <a:r>
              <a:rPr lang="en-US" dirty="0"/>
              <a:t>Unanticipated Problems that Do Not Involve Adverse Events and Need to be Reported</a:t>
            </a:r>
          </a:p>
          <a:p>
            <a:endParaRPr lang="en-US" dirty="0"/>
          </a:p>
        </p:txBody>
      </p:sp>
    </p:spTree>
    <p:extLst>
      <p:ext uri="{BB962C8B-B14F-4D97-AF65-F5344CB8AC3E}">
        <p14:creationId xmlns:p14="http://schemas.microsoft.com/office/powerpoint/2010/main" val="2306769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An investigator conducting behavioral research collects individually identifiable sensitive information about illicit drug use and other illegal behaviors by surveying college students.  The data are stored on a laptop computer without encryption, and the laptop computer is stolen from the investigator’s car on the way home from work.  This is an unanticipated problem that must be reported because the incident was (a) unexpected (i.e., the investigators did not anticipate the theft); (b) related to participation in the research; and (c) placed the subjects at a greater risk of psychological and social harm from the breach in confidentiality of the study data than was previously known or recognized.</a:t>
            </a:r>
          </a:p>
          <a:p>
            <a:endParaRPr lang="en-US" dirty="0"/>
          </a:p>
        </p:txBody>
      </p:sp>
    </p:spTree>
    <p:extLst>
      <p:ext uri="{BB962C8B-B14F-4D97-AF65-F5344CB8AC3E}">
        <p14:creationId xmlns:p14="http://schemas.microsoft.com/office/powerpoint/2010/main" val="54224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As a result of a processing error by a pharmacy technician, a subject enrolled in a multicenter clinical trial receives a dose of an experimental agent that is 10-times higher than the dose dictated by the IRB-approved protocol.  While the dosing error increased the risk of toxic manifestations of the experimental agent, the subject experienced no detectable harm or adverse effect after an appropriate period of careful observation.  Nevertheless, this constitutes an unanticipated problem for the institution where the dosing error occurred that must be reported to the IRB, appropriate institutional officials, and OHRP because the incident was (a) unexpected; (b) related to participation in the research; and (c) placed subject at a greater risk of physical harm than was previously known or recognized.</a:t>
            </a:r>
          </a:p>
          <a:p>
            <a:endParaRPr lang="en-US" dirty="0"/>
          </a:p>
        </p:txBody>
      </p:sp>
    </p:spTree>
    <p:extLst>
      <p:ext uri="{BB962C8B-B14F-4D97-AF65-F5344CB8AC3E}">
        <p14:creationId xmlns:p14="http://schemas.microsoft.com/office/powerpoint/2010/main" val="1772693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3</a:t>
            </a:r>
            <a:r>
              <a:rPr lang="en-US" sz="2400" dirty="0"/>
              <a:t/>
            </a:r>
            <a:br>
              <a:rPr lang="en-US" sz="2400" dirty="0"/>
            </a:br>
            <a:endParaRPr lang="en-US" dirty="0"/>
          </a:p>
        </p:txBody>
      </p:sp>
      <p:sp>
        <p:nvSpPr>
          <p:cNvPr id="3" name="Content Placeholder 2"/>
          <p:cNvSpPr>
            <a:spLocks noGrp="1"/>
          </p:cNvSpPr>
          <p:nvPr>
            <p:ph idx="1"/>
          </p:nvPr>
        </p:nvSpPr>
        <p:spPr>
          <a:xfrm>
            <a:off x="457200" y="1239591"/>
            <a:ext cx="7680095" cy="4525963"/>
          </a:xfrm>
        </p:spPr>
        <p:txBody>
          <a:bodyPr>
            <a:normAutofit fontScale="77500" lnSpcReduction="20000"/>
          </a:bodyPr>
          <a:lstStyle/>
          <a:p>
            <a:pPr marL="0" indent="0">
              <a:buNone/>
            </a:pPr>
            <a:r>
              <a:rPr lang="en-US" dirty="0"/>
              <a:t>Subjects with cancer are enrolled in a phase 2 clinical trial evaluating an investigational biologic product derived from human sera.  After several subjects are enrolled and receive the investigational product, a study audit reveals that the investigational product administered to subjects was obtained from donors who were not appropriately screened and tested for several potential viral contaminants, including the human immunodeficiency virus and the hepatitis B virus.  This constitutes an unanticipated problem that must be reported because the incident was (a) unexpected; (b) related to participation in the research; and (c) placed subjects and others at a greater risk of physical harm than was previously known or recognized.</a:t>
            </a:r>
          </a:p>
          <a:p>
            <a:endParaRPr lang="en-US" dirty="0"/>
          </a:p>
        </p:txBody>
      </p:sp>
    </p:spTree>
    <p:extLst>
      <p:ext uri="{BB962C8B-B14F-4D97-AF65-F5344CB8AC3E}">
        <p14:creationId xmlns:p14="http://schemas.microsoft.com/office/powerpoint/2010/main" val="2463161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u="sng" dirty="0"/>
              <a:t>Examples </a:t>
            </a:r>
          </a:p>
          <a:p>
            <a:pPr marL="0" indent="0" algn="ctr">
              <a:buNone/>
            </a:pPr>
            <a:r>
              <a:rPr lang="en-US" dirty="0"/>
              <a:t>Adverse Events that Represent Unanticipated Problems and Need to be Reported</a:t>
            </a:r>
          </a:p>
          <a:p>
            <a:endParaRPr lang="en-US" dirty="0"/>
          </a:p>
        </p:txBody>
      </p:sp>
    </p:spTree>
    <p:extLst>
      <p:ext uri="{BB962C8B-B14F-4D97-AF65-F5344CB8AC3E}">
        <p14:creationId xmlns:p14="http://schemas.microsoft.com/office/powerpoint/2010/main" val="1781551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t>A subject with chronic gastroesophageal reflux disease enrolls in a randomized, placebo- controlled, double-blind, phase 3 clinical trial evaluating a new investigational agent that blocks acid release in the stomach.  Two weeks after being randomized and started on the study intervention the subject develops acute kidney failure as evidenced by an increase in serum creatinine from 1.0 mg/dl pre-randomization to 5.0 mg/dl.  The known risk profile of the investigational agent does not include renal toxicity, and the IRB-approved protocol and informed consent document for the study does not identify kidney damage as a risk of the research.  Evaluation of the subject reveals no other obvious cause for acute renal failure.  The investigator concludes that the episode of acute renal failure probably was due to the investigational agent.  This is an example of an unanticipated problem that must be reported because the subject’s acute renal failure was (a) unexpected in nature, (b) related to participation in the research, and (c) serious. </a:t>
            </a:r>
          </a:p>
          <a:p>
            <a:endParaRPr lang="en-US" dirty="0"/>
          </a:p>
        </p:txBody>
      </p:sp>
    </p:spTree>
    <p:extLst>
      <p:ext uri="{BB962C8B-B14F-4D97-AF65-F5344CB8AC3E}">
        <p14:creationId xmlns:p14="http://schemas.microsoft.com/office/powerpoint/2010/main" val="3698492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t>A subject with seizures enrolls in a randomized, phase 3 clinical trial comparing a new investigational anti-seizure agent to a standard, FDA-approved anti-seizure medication.  The subject is randomized to the group receiving the investigational agent. One month after enrollment, the subject is hospitalized with severe fatigue and on further evaluation is noted to have severe anemia (hematocrit decreased from 45% pre-randomization to 20%).  Further hematologic evaluation suggests an immune-mediated hemolytic anemia.  The known risk profile of the investigational agent does not include anemia, and the IRB-approved protocol and informed consent document for the study do not identify anemia as a risk of the research.  The investigators determine that the hemolytic anemia is possibly due to the investigational agent.  This is an example of an unanticipated problem that must be reported because the hematologic toxicity was (a) unexpected in nature; (b) possibly related to participation in the research; and (c) serious. </a:t>
            </a:r>
          </a:p>
        </p:txBody>
      </p:sp>
    </p:spTree>
    <p:extLst>
      <p:ext uri="{BB962C8B-B14F-4D97-AF65-F5344CB8AC3E}">
        <p14:creationId xmlns:p14="http://schemas.microsoft.com/office/powerpoint/2010/main" val="3308320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3</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t>The fifth subject enrolled in a phase 2, open-label, uncontrolled clinical study evaluating the safety and efficacy of a new oral agent administered daily for treatment of severe psoriasis unresponsive to FDA-approved treatments, develops severe hepatic failure complicated by encephalopathy one month after starting the oral agent.  The known risk profile of the new oral agent prior to this event included mild elevation of serum liver enzymes in 10% of subjects receiving the agent during previous clinical studies, but there was no other history of subjects developing clinically significant liver disease.  The IRB-approved protocol and informed consent document for the study identifies mild liver injury as a risk of the research.  The investigators identify no other etiology for the liver failure in this subject and attribute it to the study agent.  This is an example of an unanticipated problem that must be reported because although the risk of mild liver injury was foreseen, severe liver injury resulting in hepatic failure was (a) unexpected in severity; (b) possibly related to participation in the research; and (c) serious. </a:t>
            </a:r>
          </a:p>
        </p:txBody>
      </p:sp>
    </p:spTree>
    <p:extLst>
      <p:ext uri="{BB962C8B-B14F-4D97-AF65-F5344CB8AC3E}">
        <p14:creationId xmlns:p14="http://schemas.microsoft.com/office/powerpoint/2010/main" val="2281601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In all of these examples, the adverse events warranted consideration of substantive changes in the research protocol or informed consent process/document or other corrective actions in order to protect the safety, welfare, or rights of subjects.</a:t>
            </a:r>
          </a:p>
          <a:p>
            <a:endParaRPr lang="en-US" dirty="0"/>
          </a:p>
        </p:txBody>
      </p:sp>
    </p:spTree>
    <p:extLst>
      <p:ext uri="{BB962C8B-B14F-4D97-AF65-F5344CB8AC3E}">
        <p14:creationId xmlns:p14="http://schemas.microsoft.com/office/powerpoint/2010/main" val="2208531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Regulations</a:t>
            </a:r>
          </a:p>
        </p:txBody>
      </p:sp>
      <p:sp>
        <p:nvSpPr>
          <p:cNvPr id="3" name="Content Placeholder 2"/>
          <p:cNvSpPr>
            <a:spLocks noGrp="1"/>
          </p:cNvSpPr>
          <p:nvPr>
            <p:ph idx="1"/>
          </p:nvPr>
        </p:nvSpPr>
        <p:spPr/>
        <p:txBody>
          <a:bodyPr>
            <a:normAutofit fontScale="85000" lnSpcReduction="20000"/>
          </a:bodyPr>
          <a:lstStyle/>
          <a:p>
            <a:r>
              <a:rPr lang="en-US" dirty="0"/>
              <a:t>Federal regulations (45 CFR 46, and 21 CFR 56) require that institutions establish written procedures for ensuring prompt reporting to the IRB, appropriate institutional officials, and the federal department or agency head of any unanticipated problems involving risks to subjects or others (UPIRSOs).</a:t>
            </a:r>
          </a:p>
          <a:p>
            <a:r>
              <a:rPr lang="en-US" dirty="0"/>
              <a:t>The FDA has separate regulations that require the prompt reporting of adverse events (or effects) from the investigators to the sponsor and from the sponsor to the FDA as well as to other clinical investigators using the same test article.</a:t>
            </a:r>
          </a:p>
          <a:p>
            <a:endParaRPr lang="en-US" dirty="0"/>
          </a:p>
        </p:txBody>
      </p:sp>
    </p:spTree>
    <p:extLst>
      <p:ext uri="{BB962C8B-B14F-4D97-AF65-F5344CB8AC3E}">
        <p14:creationId xmlns:p14="http://schemas.microsoft.com/office/powerpoint/2010/main" val="2102338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7680095" cy="1425374"/>
          </a:xfrm>
        </p:spPr>
        <p:txBody>
          <a:bodyPr>
            <a:normAutofit/>
          </a:bodyPr>
          <a:lstStyle/>
          <a:p>
            <a:r>
              <a:rPr lang="en-US" dirty="0"/>
              <a:t>Guidance</a:t>
            </a:r>
            <a:br>
              <a:rPr lang="en-US" dirty="0"/>
            </a:br>
            <a:r>
              <a:rPr lang="en-US" sz="3100" dirty="0"/>
              <a:t>Office of Human Research Protections (OHRP)</a:t>
            </a:r>
          </a:p>
        </p:txBody>
      </p:sp>
      <p:sp>
        <p:nvSpPr>
          <p:cNvPr id="3" name="Content Placeholder 2"/>
          <p:cNvSpPr>
            <a:spLocks noGrp="1"/>
          </p:cNvSpPr>
          <p:nvPr>
            <p:ph idx="1"/>
          </p:nvPr>
        </p:nvSpPr>
        <p:spPr>
          <a:xfrm>
            <a:off x="457200" y="2601532"/>
            <a:ext cx="7680095" cy="3524631"/>
          </a:xfrm>
        </p:spPr>
        <p:txBody>
          <a:bodyPr/>
          <a:lstStyle/>
          <a:p>
            <a:pPr marL="0" indent="0">
              <a:buNone/>
            </a:pPr>
            <a:r>
              <a:rPr lang="en-US" dirty="0">
                <a:hlinkClick r:id="rId2"/>
              </a:rPr>
              <a:t>https://www.hhs.gov/ohrp/regulations-and-policy/guidance/reviewing-unanticipated-problems/index.html#Q1</a:t>
            </a:r>
            <a:endParaRPr lang="en-US" dirty="0"/>
          </a:p>
          <a:p>
            <a:endParaRPr lang="en-US" dirty="0"/>
          </a:p>
        </p:txBody>
      </p:sp>
    </p:spTree>
    <p:extLst>
      <p:ext uri="{BB962C8B-B14F-4D97-AF65-F5344CB8AC3E}">
        <p14:creationId xmlns:p14="http://schemas.microsoft.com/office/powerpoint/2010/main" val="2947205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Required Reporting to the IRB</a:t>
            </a:r>
          </a:p>
        </p:txBody>
      </p:sp>
      <p:sp>
        <p:nvSpPr>
          <p:cNvPr id="3" name="Content Placeholder 2"/>
          <p:cNvSpPr>
            <a:spLocks noGrp="1"/>
          </p:cNvSpPr>
          <p:nvPr>
            <p:ph idx="1"/>
          </p:nvPr>
        </p:nvSpPr>
        <p:spPr/>
        <p:txBody>
          <a:bodyPr/>
          <a:lstStyle/>
          <a:p>
            <a:r>
              <a:rPr lang="en-US" dirty="0"/>
              <a:t>Investigators must report to the IRB any unanticipated problem involving risks to subjects or others.</a:t>
            </a:r>
          </a:p>
          <a:p>
            <a:r>
              <a:rPr lang="en-US" dirty="0"/>
              <a:t>Reports from the investigator to the IRB must be submitted no later than 10 working days after the event or notification to the investigator that the event has occurred.</a:t>
            </a:r>
          </a:p>
        </p:txBody>
      </p:sp>
    </p:spTree>
    <p:extLst>
      <p:ext uri="{BB962C8B-B14F-4D97-AF65-F5344CB8AC3E}">
        <p14:creationId xmlns:p14="http://schemas.microsoft.com/office/powerpoint/2010/main" val="28703051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Questions/More Information</a:t>
            </a:r>
          </a:p>
        </p:txBody>
      </p:sp>
      <p:sp>
        <p:nvSpPr>
          <p:cNvPr id="3" name="Content Placeholder 2"/>
          <p:cNvSpPr>
            <a:spLocks noGrp="1"/>
          </p:cNvSpPr>
          <p:nvPr>
            <p:ph idx="1"/>
          </p:nvPr>
        </p:nvSpPr>
        <p:spPr>
          <a:xfrm>
            <a:off x="457200" y="1417638"/>
            <a:ext cx="7680095" cy="4261945"/>
          </a:xfrm>
        </p:spPr>
        <p:txBody>
          <a:bodyPr>
            <a:normAutofit/>
          </a:bodyPr>
          <a:lstStyle/>
          <a:p>
            <a:pPr marL="0" indent="0">
              <a:buNone/>
            </a:pPr>
            <a:r>
              <a:rPr lang="en-US" dirty="0"/>
              <a:t>IRB Contact Information:</a:t>
            </a:r>
          </a:p>
          <a:p>
            <a:pPr marL="0" indent="0">
              <a:buNone/>
            </a:pPr>
            <a:r>
              <a:rPr lang="en-US" dirty="0"/>
              <a:t>843-792-6527</a:t>
            </a:r>
          </a:p>
          <a:p>
            <a:pPr marL="0" indent="0">
              <a:buNone/>
            </a:pPr>
            <a:endParaRPr lang="en-US" dirty="0"/>
          </a:p>
          <a:p>
            <a:pPr marL="0" indent="0">
              <a:buNone/>
            </a:pPr>
            <a:r>
              <a:rPr lang="en-US" dirty="0"/>
              <a:t>IRB Staff Contact Information:</a:t>
            </a:r>
          </a:p>
          <a:p>
            <a:pPr marL="0" indent="0">
              <a:buNone/>
            </a:pPr>
            <a:r>
              <a:rPr lang="en-US" dirty="0">
                <a:hlinkClick r:id="rId2"/>
              </a:rPr>
              <a:t>https://research.musc.edu/resources/ori/irb-contacts</a:t>
            </a:r>
            <a:endParaRPr lang="en-US" dirty="0"/>
          </a:p>
          <a:p>
            <a:pPr marL="0" indent="0">
              <a:buNone/>
            </a:pPr>
            <a:endParaRPr lang="en-US" dirty="0"/>
          </a:p>
        </p:txBody>
      </p:sp>
    </p:spTree>
    <p:extLst>
      <p:ext uri="{BB962C8B-B14F-4D97-AF65-F5344CB8AC3E}">
        <p14:creationId xmlns:p14="http://schemas.microsoft.com/office/powerpoint/2010/main" val="291720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MUSC Policy </a:t>
            </a:r>
            <a:br>
              <a:rPr lang="en-US" dirty="0"/>
            </a:br>
            <a:r>
              <a:rPr lang="en-US" dirty="0"/>
              <a:t>HRPP 4.7 </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solidFill>
                  <a:prstClr val="black"/>
                </a:solidFill>
              </a:rPr>
              <a:t>Unanticipated Problems and Adverse Events Policy and Procedures:</a:t>
            </a:r>
            <a:endParaRPr lang="en-US" dirty="0">
              <a:hlinkClick r:id="rId2"/>
            </a:endParaRPr>
          </a:p>
          <a:p>
            <a:pPr marL="0" indent="0">
              <a:buNone/>
            </a:pPr>
            <a:endParaRPr lang="en-US" dirty="0">
              <a:hlinkClick r:id="rId2"/>
            </a:endParaRPr>
          </a:p>
          <a:p>
            <a:pPr marL="0" indent="0">
              <a:buNone/>
            </a:pPr>
            <a:r>
              <a:rPr lang="en-US" dirty="0">
                <a:hlinkClick r:id="rId2"/>
              </a:rPr>
              <a:t>http://academicdepartments.musc.edu/research/ori/irb/HRPP/HRPP%20Guide%20Section%204.7</a:t>
            </a:r>
            <a:endParaRPr lang="en-US" dirty="0"/>
          </a:p>
          <a:p>
            <a:endParaRPr lang="en-US" dirty="0"/>
          </a:p>
        </p:txBody>
      </p:sp>
    </p:spTree>
    <p:extLst>
      <p:ext uri="{BB962C8B-B14F-4D97-AF65-F5344CB8AC3E}">
        <p14:creationId xmlns:p14="http://schemas.microsoft.com/office/powerpoint/2010/main" val="2534972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UPIRSO</a:t>
            </a:r>
          </a:p>
        </p:txBody>
      </p:sp>
      <p:sp>
        <p:nvSpPr>
          <p:cNvPr id="3" name="Content Placeholder 2"/>
          <p:cNvSpPr>
            <a:spLocks noGrp="1"/>
          </p:cNvSpPr>
          <p:nvPr>
            <p:ph idx="1"/>
          </p:nvPr>
        </p:nvSpPr>
        <p:spPr/>
        <p:txBody>
          <a:bodyPr/>
          <a:lstStyle/>
          <a:p>
            <a:pPr marL="0" lvl="0" indent="0" defTabSz="914400">
              <a:buNone/>
            </a:pPr>
            <a:r>
              <a:rPr lang="en-US" sz="2800" dirty="0">
                <a:solidFill>
                  <a:prstClr val="black"/>
                </a:solidFill>
              </a:rPr>
              <a:t>Unanticipated Problems Involving Risks to Human Subjects or Others (UPIRSOs) are defined as any incident, experience, or outcome that meets all 3 of the following criteria:</a:t>
            </a:r>
          </a:p>
          <a:p>
            <a:pPr marL="0" lvl="0" indent="0" defTabSz="914400">
              <a:buNone/>
            </a:pPr>
            <a:r>
              <a:rPr lang="en-US" sz="2800" dirty="0">
                <a:solidFill>
                  <a:prstClr val="black"/>
                </a:solidFill>
              </a:rPr>
              <a:t>	1)  Unexpected</a:t>
            </a:r>
          </a:p>
          <a:p>
            <a:pPr marL="0" lvl="0" indent="0" defTabSz="914400">
              <a:buNone/>
            </a:pPr>
            <a:r>
              <a:rPr lang="en-US" sz="2800" dirty="0">
                <a:solidFill>
                  <a:prstClr val="black"/>
                </a:solidFill>
              </a:rPr>
              <a:t>	2)  Related or Possibly Related</a:t>
            </a:r>
          </a:p>
          <a:p>
            <a:pPr marL="0" lvl="0" indent="0" defTabSz="914400">
              <a:buNone/>
            </a:pPr>
            <a:r>
              <a:rPr lang="en-US" sz="2800" dirty="0">
                <a:solidFill>
                  <a:prstClr val="black"/>
                </a:solidFill>
              </a:rPr>
              <a:t>	3)  Different or Greater Risk of Harm</a:t>
            </a:r>
          </a:p>
          <a:p>
            <a:endParaRPr lang="en-US" dirty="0"/>
          </a:p>
        </p:txBody>
      </p:sp>
    </p:spTree>
    <p:extLst>
      <p:ext uri="{BB962C8B-B14F-4D97-AF65-F5344CB8AC3E}">
        <p14:creationId xmlns:p14="http://schemas.microsoft.com/office/powerpoint/2010/main" val="85034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Unexpected</a:t>
            </a:r>
          </a:p>
        </p:txBody>
      </p:sp>
      <p:sp>
        <p:nvSpPr>
          <p:cNvPr id="3" name="Content Placeholder 2"/>
          <p:cNvSpPr>
            <a:spLocks noGrp="1"/>
          </p:cNvSpPr>
          <p:nvPr>
            <p:ph idx="1"/>
          </p:nvPr>
        </p:nvSpPr>
        <p:spPr/>
        <p:txBody>
          <a:bodyPr>
            <a:normAutofit/>
          </a:bodyPr>
          <a:lstStyle/>
          <a:p>
            <a:pPr marL="0" indent="0">
              <a:buNone/>
            </a:pPr>
            <a:r>
              <a:rPr lang="en-US" sz="2800" dirty="0"/>
              <a:t>Unexpected (in terms of nature, severity, or frequency) given</a:t>
            </a:r>
          </a:p>
          <a:p>
            <a:pPr marL="0" indent="0">
              <a:buNone/>
            </a:pPr>
            <a:r>
              <a:rPr lang="en-US" sz="2800" dirty="0"/>
              <a:t>	(a) the research procedures that are described in 	the protocol-related 	documents, such as the 	IRB approved research protocol and informed 	consent document; and</a:t>
            </a:r>
          </a:p>
          <a:p>
            <a:pPr marL="0" indent="0">
              <a:buNone/>
            </a:pPr>
            <a:r>
              <a:rPr lang="en-US" sz="2800" dirty="0"/>
              <a:t>	(b) the characteristics of the subject 	population being studied</a:t>
            </a:r>
            <a:endParaRPr lang="en-US" dirty="0"/>
          </a:p>
        </p:txBody>
      </p:sp>
    </p:spTree>
    <p:extLst>
      <p:ext uri="{BB962C8B-B14F-4D97-AF65-F5344CB8AC3E}">
        <p14:creationId xmlns:p14="http://schemas.microsoft.com/office/powerpoint/2010/main" val="194128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Related or Possibly Related</a:t>
            </a:r>
          </a:p>
        </p:txBody>
      </p:sp>
      <p:sp>
        <p:nvSpPr>
          <p:cNvPr id="3" name="Content Placeholder 2"/>
          <p:cNvSpPr>
            <a:spLocks noGrp="1"/>
          </p:cNvSpPr>
          <p:nvPr>
            <p:ph idx="1"/>
          </p:nvPr>
        </p:nvSpPr>
        <p:spPr/>
        <p:txBody>
          <a:bodyPr/>
          <a:lstStyle/>
          <a:p>
            <a:pPr marL="0" indent="0">
              <a:buNone/>
            </a:pPr>
            <a:r>
              <a:rPr lang="en-US" dirty="0"/>
              <a:t>There is a reasonable possibility that the incident, experience or outcome may have been reasonably regarded as caused by, or probably caused by</a:t>
            </a:r>
          </a:p>
          <a:p>
            <a:pPr lvl="1"/>
            <a:r>
              <a:rPr lang="en-US" dirty="0"/>
              <a:t>The procedures involved in the research</a:t>
            </a:r>
          </a:p>
          <a:p>
            <a:pPr lvl="1"/>
            <a:r>
              <a:rPr lang="en-US" dirty="0"/>
              <a:t>An  underlying disease, disorder or condition of the subject</a:t>
            </a:r>
          </a:p>
          <a:p>
            <a:endParaRPr lang="en-US" dirty="0"/>
          </a:p>
        </p:txBody>
      </p:sp>
    </p:spTree>
    <p:extLst>
      <p:ext uri="{BB962C8B-B14F-4D97-AF65-F5344CB8AC3E}">
        <p14:creationId xmlns:p14="http://schemas.microsoft.com/office/powerpoint/2010/main" val="2213208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Different or Greater Risk of Harm</a:t>
            </a:r>
          </a:p>
        </p:txBody>
      </p:sp>
      <p:sp>
        <p:nvSpPr>
          <p:cNvPr id="3" name="Content Placeholder 2"/>
          <p:cNvSpPr>
            <a:spLocks noGrp="1"/>
          </p:cNvSpPr>
          <p:nvPr>
            <p:ph idx="1"/>
          </p:nvPr>
        </p:nvSpPr>
        <p:spPr/>
        <p:txBody>
          <a:bodyPr/>
          <a:lstStyle/>
          <a:p>
            <a:pPr marL="0" indent="0">
              <a:buNone/>
            </a:pPr>
            <a:r>
              <a:rPr lang="en-US" dirty="0"/>
              <a:t>Suggests that the research protocol places subjects or others at a different or greater risk of harm (including physical, psychological, economic, or social harm) than was previously known or recognized.</a:t>
            </a:r>
          </a:p>
          <a:p>
            <a:endParaRPr lang="en-US" dirty="0"/>
          </a:p>
        </p:txBody>
      </p:sp>
    </p:spTree>
    <p:extLst>
      <p:ext uri="{BB962C8B-B14F-4D97-AF65-F5344CB8AC3E}">
        <p14:creationId xmlns:p14="http://schemas.microsoft.com/office/powerpoint/2010/main" val="360291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Adverse Event</a:t>
            </a:r>
          </a:p>
        </p:txBody>
      </p:sp>
      <p:sp>
        <p:nvSpPr>
          <p:cNvPr id="3" name="Content Placeholder 2"/>
          <p:cNvSpPr>
            <a:spLocks noGrp="1"/>
          </p:cNvSpPr>
          <p:nvPr>
            <p:ph idx="1"/>
          </p:nvPr>
        </p:nvSpPr>
        <p:spPr/>
        <p:txBody>
          <a:bodyPr>
            <a:normAutofit/>
          </a:bodyPr>
          <a:lstStyle/>
          <a:p>
            <a:pPr marL="0" indent="0">
              <a:buNone/>
            </a:pPr>
            <a:r>
              <a:rPr lang="en-US" sz="2600" dirty="0"/>
              <a:t>Any untoward or unfavorable medical occurrence in a human subject, including any abnormal sign (for example, abnormal physical exam or laboratory finding), symptom, or disease, temporally associated with the subject’s participation in the research, whether or not considered related to the subject’s participation in the research.</a:t>
            </a:r>
          </a:p>
          <a:p>
            <a:pPr lvl="1">
              <a:buFont typeface="Courier New" panose="02070309020205020404" pitchFamily="49" charset="0"/>
              <a:buChar char="o"/>
            </a:pPr>
            <a:r>
              <a:rPr lang="en-US" sz="2600" dirty="0"/>
              <a:t>AEs includes both physical and psychological harms, and are a subset of UPIRSOs</a:t>
            </a:r>
          </a:p>
          <a:p>
            <a:endParaRPr lang="en-US" dirty="0"/>
          </a:p>
        </p:txBody>
      </p:sp>
    </p:spTree>
    <p:extLst>
      <p:ext uri="{BB962C8B-B14F-4D97-AF65-F5344CB8AC3E}">
        <p14:creationId xmlns:p14="http://schemas.microsoft.com/office/powerpoint/2010/main" val="1224754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18186"/>
            <a:ext cx="7680095" cy="5507977"/>
          </a:xfrm>
        </p:spPr>
        <p:txBody>
          <a:bodyPr/>
          <a:lstStyle/>
          <a:p>
            <a:pPr marL="0" lvl="0" indent="0" defTabSz="914400">
              <a:spcBef>
                <a:spcPts val="0"/>
              </a:spcBef>
              <a:buNone/>
            </a:pPr>
            <a:endParaRPr lang="en-US" sz="1800" dirty="0">
              <a:solidFill>
                <a:prstClr val="black"/>
              </a:solidFill>
            </a:endParaRPr>
          </a:p>
          <a:p>
            <a:pPr marL="0" lvl="0" indent="0" defTabSz="914400">
              <a:spcBef>
                <a:spcPts val="0"/>
              </a:spcBef>
              <a:buNone/>
            </a:pPr>
            <a:endParaRPr lang="en-US" sz="1800" dirty="0">
              <a:solidFill>
                <a:prstClr val="black"/>
              </a:solidFill>
            </a:endParaRPr>
          </a:p>
          <a:p>
            <a:pPr marL="0" lvl="0" indent="0" defTabSz="914400">
              <a:spcBef>
                <a:spcPts val="0"/>
              </a:spcBef>
              <a:buNone/>
            </a:pPr>
            <a:endParaRPr lang="en-US" sz="1800" dirty="0">
              <a:solidFill>
                <a:prstClr val="black"/>
              </a:solidFill>
            </a:endParaRPr>
          </a:p>
          <a:p>
            <a:pPr marL="0" lvl="0" indent="0" defTabSz="914400">
              <a:spcBef>
                <a:spcPts val="0"/>
              </a:spcBef>
              <a:buNone/>
            </a:pPr>
            <a:r>
              <a:rPr lang="en-US" sz="2400" dirty="0">
                <a:solidFill>
                  <a:prstClr val="black"/>
                </a:solidFill>
              </a:rPr>
              <a:t>The below diagram summarizes the general relationship between adverse events and unanticipated problems.</a:t>
            </a:r>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799" y="2667000"/>
            <a:ext cx="4572001"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6434692"/>
      </p:ext>
    </p:extLst>
  </p:cSld>
  <p:clrMapOvr>
    <a:masterClrMapping/>
  </p:clrMapOvr>
</p:sld>
</file>

<file path=ppt/theme/theme1.xml><?xml version="1.0" encoding="utf-8"?>
<a:theme xmlns:a="http://schemas.openxmlformats.org/drawingml/2006/main" name="MUSC_powerpoin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MUSC_powerpoint_template</Template>
  <TotalTime>52</TotalTime>
  <Words>1457</Words>
  <Application>Microsoft Office PowerPoint</Application>
  <PresentationFormat>On-screen Show (4:3)</PresentationFormat>
  <Paragraphs>63</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Courier New</vt:lpstr>
      <vt:lpstr>MUSC_powerpoint_template</vt:lpstr>
      <vt:lpstr> </vt:lpstr>
      <vt:lpstr>Federal Regulations</vt:lpstr>
      <vt:lpstr> MUSC Policy  HRPP 4.7  </vt:lpstr>
      <vt:lpstr>Definition of UPIRSO</vt:lpstr>
      <vt:lpstr>Definition of Unexpected</vt:lpstr>
      <vt:lpstr>Related or Possibly Related</vt:lpstr>
      <vt:lpstr>Different or Greater Risk of Harm</vt:lpstr>
      <vt:lpstr>Adverse Event</vt:lpstr>
      <vt:lpstr>PowerPoint Presentation</vt:lpstr>
      <vt:lpstr>Three Key Points</vt:lpstr>
      <vt:lpstr>PowerPoint Presentation</vt:lpstr>
      <vt:lpstr>Example 1</vt:lpstr>
      <vt:lpstr>Example 2</vt:lpstr>
      <vt:lpstr>Example 3 </vt:lpstr>
      <vt:lpstr>PowerPoint Presentation</vt:lpstr>
      <vt:lpstr>Example 1</vt:lpstr>
      <vt:lpstr>Example 2</vt:lpstr>
      <vt:lpstr>Example 3</vt:lpstr>
      <vt:lpstr>PowerPoint Presentation</vt:lpstr>
      <vt:lpstr>Guidance Office of Human Research Protections (OHRP)</vt:lpstr>
      <vt:lpstr>Required Reporting to the IRB</vt:lpstr>
      <vt:lpstr>Questions/More Information</vt:lpstr>
    </vt:vector>
  </TitlesOfParts>
  <Company>Medical University of South Carolina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Windows User</dc:creator>
  <cp:lastModifiedBy>Lynn Veatch</cp:lastModifiedBy>
  <cp:revision>10</cp:revision>
  <dcterms:created xsi:type="dcterms:W3CDTF">2017-07-24T18:26:58Z</dcterms:created>
  <dcterms:modified xsi:type="dcterms:W3CDTF">2022-04-19T16:04:24Z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1568041755</vt:i4>
  </property>
  <property fmtid="{D5CDD505-2E9C-101B-9397-08002B2CF9AE}" pid="3" name="_NewReviewCycle">
    <vt:lpwstr/>
  </property>
  <property fmtid="{D5CDD505-2E9C-101B-9397-08002B2CF9AE}" pid="4" name="_EmailSubject">
    <vt:lpwstr>Presentation Upload to Website</vt:lpwstr>
  </property>
  <property fmtid="{D5CDD505-2E9C-101B-9397-08002B2CF9AE}" pid="5" name="_AuthorEmail">
    <vt:lpwstr>orakje@musc.edu</vt:lpwstr>
  </property>
  <property fmtid="{D5CDD505-2E9C-101B-9397-08002B2CF9AE}" pid="6" name="_AuthorEmailDisplayName">
    <vt:lpwstr>Orak, Jessica</vt:lpwstr>
  </property>
  <property fmtid="{D5CDD505-2E9C-101B-9397-08002B2CF9AE}" pid="7" name="_PreviousAdHocReviewCycleID">
    <vt:i4>-680203619</vt:i4>
  </property>
</Properties>
</file>